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20"/>
  </p:notesMasterIdLst>
  <p:sldIdLst>
    <p:sldId id="256" r:id="rId2"/>
    <p:sldId id="258" r:id="rId3"/>
    <p:sldId id="268" r:id="rId4"/>
    <p:sldId id="271" r:id="rId5"/>
    <p:sldId id="267" r:id="rId6"/>
    <p:sldId id="272" r:id="rId7"/>
    <p:sldId id="273" r:id="rId8"/>
    <p:sldId id="274" r:id="rId9"/>
    <p:sldId id="279" r:id="rId10"/>
    <p:sldId id="275" r:id="rId11"/>
    <p:sldId id="266" r:id="rId12"/>
    <p:sldId id="280" r:id="rId13"/>
    <p:sldId id="262" r:id="rId14"/>
    <p:sldId id="276" r:id="rId15"/>
    <p:sldId id="278" r:id="rId16"/>
    <p:sldId id="277" r:id="rId17"/>
    <p:sldId id="269" r:id="rId18"/>
    <p:sldId id="261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CEF"/>
    <a:srgbClr val="CC4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0" autoAdjust="0"/>
  </p:normalViewPr>
  <p:slideViewPr>
    <p:cSldViewPr snapToGrid="0">
      <p:cViewPr>
        <p:scale>
          <a:sx n="125" d="100"/>
          <a:sy n="125" d="100"/>
        </p:scale>
        <p:origin x="560" y="3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54ACC-0C71-1B46-A4ED-D40636FD83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5241D19-7DBB-3E45-B66F-5D320EA8D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8FB524-42C7-7E40-B8E5-017157B70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615837-6E98-DC4E-94EB-E1A3C0C75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998F68-63CC-DF4F-A5B9-9A6227184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426392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0C95B1-C813-D444-BA89-3A73C9F0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835C8F-FAEE-A74B-81DD-95281E9D5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EA0F98-ED76-2742-AE50-7962A0433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8C65B-3944-D541-900C-E5A807072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C68080-E0DF-1A45-9D41-0CB5F31AB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42852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1132238-9050-794C-A4B5-EAE914A1B3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9ABEF5-ECE3-CC43-91D1-BD5E87D29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B0862C-9CB1-DC49-BEC9-3EDA2E995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0A2C4E-51CC-7441-BB1F-10BE959B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D32B8A-6947-0045-BDF8-915E0868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78787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1101">
            <a:extLst>
              <a:ext uri="{FF2B5EF4-FFF2-40B4-BE49-F238E27FC236}">
                <a16:creationId xmlns:a16="http://schemas.microsoft.com/office/drawing/2014/main" id="{F6B81E82-77CD-42EE-BB96-8BC6A5440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6" y="2321170"/>
            <a:ext cx="10850562" cy="749082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7724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E475EF-3918-4C37-977A-956EB9D76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69924" y="2927838"/>
            <a:ext cx="10850564" cy="501162"/>
          </a:xfrm>
          <a:noFill/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9924" y="3472000"/>
            <a:ext cx="10850564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3471306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F34571-20DC-4359-9C3B-4D92050F1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0BD28F-5F81-4628-B7F7-4CFA7C467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EF377F-049F-4A50-A632-6FA81BE9B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66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图片 1128">
            <a:extLst>
              <a:ext uri="{FF2B5EF4-FFF2-40B4-BE49-F238E27FC236}">
                <a16:creationId xmlns:a16="http://schemas.microsoft.com/office/drawing/2014/main" id="{21B0AEAA-D567-4486-80E1-08E446705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7126" y="2235084"/>
            <a:ext cx="448264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207126" y="3486125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公司或署名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207126" y="3801759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版权信息或网址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0953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9E0D6-C0C6-8042-8E36-3FFA2A43C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B07573-5C10-A940-846E-B14694633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E21CEA-E9F7-7A4B-A04B-EB693E911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EFA3C1-B58A-B64E-B73E-CE2214692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BAE000-14FE-0E48-8CAE-56CAB311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573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8E741-AAA7-3641-9156-6036BC30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D2E62A-E4F8-0C4A-9F9B-1FDC79288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F1D315-04F3-A949-BBE8-6E9619784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0C54D6-EC12-974C-9FB7-D241712F7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7A8045-AA08-DC4A-9354-27870843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62333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093444-0DBB-4B45-AE30-975AD1CC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BFBE4B-E6B9-3048-8F55-F1E7A2533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4D5047-20C3-8F41-9345-99E3FBD05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CC3CFD-EA89-7A41-BEB8-BC108FD5B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2020/5/21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6F5B3A-4B96-B847-B12C-122434FAB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A3DA85-0551-E943-8BC4-4D42CC993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42487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7D5C1E-6CA1-E943-8411-85CBE001B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81B590-715A-B64A-9AAC-825116E4A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A115C7-74C1-664D-823D-B7E619C0F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6EE8A2-021A-DE4E-A73E-272EE5BC97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79393F-B935-6441-844C-A518798167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94397A6-B7DB-9F49-A716-48D341710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2020/5/21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05F3851-25E5-3743-9215-DFEDAEBD9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75C712D-2C12-9A4D-982B-63DEF6016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8937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41CB22-E90E-A447-B92E-1022ED5DA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66523E8-7A52-264E-9369-6FC184E26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2020/5/21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1B5A55-692C-F343-AF64-18F3D28F3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4F0F36-D0AF-7640-9516-6F4AB5D24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774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603B05-07A6-A446-9169-A5D6A7ECC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1305-0866-4F49-9278-78EF76B7B32B}" type="datetimeFigureOut">
              <a:rPr kumimoji="1" lang="zh-CN" altLang="en-US" smtClean="0"/>
              <a:t>2020/5/21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F247085-C65D-BB46-9965-9C9FD6948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975468-B71A-C046-95BC-8D5FDCC22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980A3-1C36-1549-BFA7-AE01E8F9F0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7047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12C9C-8543-A64C-A961-DFEDBC43E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DF1A94-58F3-0C4F-BDE4-55C0DB288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FD2115-A84C-9C4D-B3CD-84FBB40A2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0CAFC3-56BC-1143-86D9-FCED33677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2020/5/21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B044E4-0B49-924A-B235-8EE346C81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C46E42-C6E3-274D-948A-02B451BA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9774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4B3D0-385E-BF48-8343-9C0A58C75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8B5D6C-D304-3147-8FDA-D154413B8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1E21ED-FF5B-8942-AB79-24D989521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BC1F62-BC9F-8242-A166-02E5779D9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2020/5/21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80D5BD-8567-EC40-AFB1-E77F45619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D688B7-7311-DE43-984D-CF80FD3DD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81051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7C09AE2-2045-4742-B0B0-F108A884B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8505DB-85C6-4148-AA60-3F1D52D9F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8414F1-4C6F-A548-B672-0A20D59FEF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2020/5/21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372C59-FF82-7446-8A78-402589C15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FF7BBA-D9CC-4C45-95A6-B4EA19F5EA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7">
            <a:extLst>
              <a:ext uri="{FF2B5EF4-FFF2-40B4-BE49-F238E27FC236}">
                <a16:creationId xmlns:a16="http://schemas.microsoft.com/office/drawing/2014/main" id="{362F12DA-8CB0-2F4C-A006-A2253DC6B9F9}"/>
              </a:ext>
            </a:extLst>
          </p:cNvPr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A598551E-A186-9140-9268-BB6DBAB61F2A}"/>
              </a:ext>
            </a:extLst>
          </p:cNvPr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54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4.mp4"/><Relationship Id="rId7" Type="http://schemas.openxmlformats.org/officeDocument/2006/relationships/image" Target="../media/image2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4.mp4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6.mp4"/><Relationship Id="rId7" Type="http://schemas.openxmlformats.org/officeDocument/2006/relationships/image" Target="../media/image3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6.mp4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&#26426;&#26800;&#35774;&#35745;/2d_leg_sim.SLDPR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video" Target="../media/media1.mp4"/><Relationship Id="rId7" Type="http://schemas.openxmlformats.org/officeDocument/2006/relationships/image" Target="../media/image12.png"/><Relationship Id="rId2" Type="http://schemas.microsoft.com/office/2007/relationships/media" Target="../media/media1.mp4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6.xml"/><Relationship Id="rId5" Type="http://schemas.openxmlformats.org/officeDocument/2006/relationships/video" Target="../media/media2.mp4"/><Relationship Id="rId4" Type="http://schemas.microsoft.com/office/2007/relationships/media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20EC9F-A5D2-4081-AFE8-34197272C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>
          <a:xfrm>
            <a:off x="669926" y="5360330"/>
            <a:ext cx="10850563" cy="475132"/>
          </a:xfrm>
        </p:spPr>
        <p:txBody>
          <a:bodyPr/>
          <a:lstStyle/>
          <a:p>
            <a:pPr algn="ctr"/>
            <a:r>
              <a:rPr lang="zh-CN" altLang="en-US" dirty="0"/>
              <a:t>无</a:t>
            </a:r>
            <a:r>
              <a:rPr lang="en-US" altLang="zh-CN" dirty="0"/>
              <a:t>62  </a:t>
            </a:r>
            <a:r>
              <a:rPr lang="zh-CN" altLang="en-US" dirty="0"/>
              <a:t>毕骏达             指导教师：孙忆南</a:t>
            </a:r>
            <a:endParaRPr lang="en-US" altLang="zh-CN" dirty="0"/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>
          <a:xfrm>
            <a:off x="669926" y="274227"/>
            <a:ext cx="10850562" cy="749082"/>
          </a:xfrm>
        </p:spPr>
        <p:txBody>
          <a:bodyPr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</a:rPr>
              <a:t>小型仿生跳跃滑翔运动装置 </a:t>
            </a:r>
            <a:r>
              <a:rPr lang="en-US" altLang="zh-CN" dirty="0">
                <a:ln>
                  <a:solidFill>
                    <a:schemeClr val="bg1"/>
                  </a:solidFill>
                </a:ln>
              </a:rPr>
              <a:t>– </a:t>
            </a:r>
            <a:r>
              <a:rPr lang="zh-CN" altLang="en-US" dirty="0">
                <a:ln>
                  <a:solidFill>
                    <a:schemeClr val="bg1"/>
                  </a:solidFill>
                </a:ln>
              </a:rPr>
              <a:t>中期答辩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BCE46-06F9-4402-8950-B190AE81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制造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684510-85E1-4628-B160-16848C210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61350D-5583-4A7A-9DDD-994B83754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523276-0EF5-448F-ADC9-C5084348225C}"/>
              </a:ext>
            </a:extLst>
          </p:cNvPr>
          <p:cNvSpPr txBox="1"/>
          <p:nvPr/>
        </p:nvSpPr>
        <p:spPr>
          <a:xfrm>
            <a:off x="635025" y="5313270"/>
            <a:ext cx="339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 FOC</a:t>
            </a:r>
            <a:r>
              <a:rPr lang="zh-CN" altLang="en-US" dirty="0"/>
              <a:t>电机控制板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355F6B1-9E32-4088-BBA6-601DBE5BBFB8}"/>
              </a:ext>
            </a:extLst>
          </p:cNvPr>
          <p:cNvSpPr txBox="1"/>
          <p:nvPr/>
        </p:nvSpPr>
        <p:spPr>
          <a:xfrm>
            <a:off x="6697326" y="5313270"/>
            <a:ext cx="339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PCBA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8D1032-625A-4E00-A696-F76F079D3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359026"/>
            <a:ext cx="3324913" cy="3886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9F8E38-193E-4745-9526-8042A50DE6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4" t="3499" r="17219" b="23355"/>
          <a:stretch/>
        </p:blipFill>
        <p:spPr>
          <a:xfrm>
            <a:off x="5268874" y="1359026"/>
            <a:ext cx="6251614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04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软件部分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电机控制</a:t>
            </a:r>
            <a:endParaRPr lang="en-US" altLang="zh-CN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ROS</a:t>
            </a:r>
            <a:r>
              <a:rPr lang="zh-CN" altLang="en-US" dirty="0"/>
              <a:t>通信</a:t>
            </a:r>
            <a:endParaRPr lang="en-US" altLang="zh-CN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视觉</a:t>
            </a:r>
            <a:r>
              <a:rPr lang="en-US" altLang="zh-CN" dirty="0"/>
              <a:t>SLAM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9563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682168-A8C9-A14C-82CF-3E901A101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DCDD257-758E-9A4A-BAB8-A5D1FDBE944D}"/>
              </a:ext>
            </a:extLst>
          </p:cNvPr>
          <p:cNvSpPr/>
          <p:nvPr/>
        </p:nvSpPr>
        <p:spPr>
          <a:xfrm>
            <a:off x="4747098" y="2714017"/>
            <a:ext cx="2042808" cy="10214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NanoPi</a:t>
            </a:r>
            <a:r>
              <a:rPr kumimoji="1" lang="zh-CN" altLang="en-US" dirty="0"/>
              <a:t> </a:t>
            </a:r>
            <a:r>
              <a:rPr kumimoji="1" lang="en-US" altLang="zh-CN" dirty="0"/>
              <a:t>Duo2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B674300-8EB2-E64E-BD40-3BCF3E481ED8}"/>
              </a:ext>
            </a:extLst>
          </p:cNvPr>
          <p:cNvSpPr/>
          <p:nvPr/>
        </p:nvSpPr>
        <p:spPr>
          <a:xfrm>
            <a:off x="4747098" y="1624519"/>
            <a:ext cx="2042808" cy="6809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OV5640</a:t>
            </a:r>
            <a:endParaRPr kumimoji="1" lang="zh-CN" altLang="en-US" dirty="0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ABF80562-3846-6946-9FC9-DFC2989D8634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5768502" y="2305455"/>
            <a:ext cx="0" cy="40856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E42C1C3-BE70-E148-8ABD-FE61C25649A5}"/>
              </a:ext>
            </a:extLst>
          </p:cNvPr>
          <p:cNvSpPr txBox="1"/>
          <p:nvPr/>
        </p:nvSpPr>
        <p:spPr>
          <a:xfrm>
            <a:off x="5768502" y="2305455"/>
            <a:ext cx="1021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MIPI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CSI</a:t>
            </a:r>
            <a:endParaRPr kumimoji="1" lang="zh-CN" altLang="en-US" sz="1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EA13B00-654F-AB4B-9FA7-97C6A5BF1F66}"/>
              </a:ext>
            </a:extLst>
          </p:cNvPr>
          <p:cNvSpPr/>
          <p:nvPr/>
        </p:nvSpPr>
        <p:spPr>
          <a:xfrm>
            <a:off x="7509753" y="2714017"/>
            <a:ext cx="1614792" cy="10214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舵机</a:t>
            </a: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06F4F311-7900-5F4C-B4EA-9E40786463C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6789906" y="3224719"/>
            <a:ext cx="71984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B786F03-BC7F-CF41-B81F-1F8A9986DB79}"/>
              </a:ext>
            </a:extLst>
          </p:cNvPr>
          <p:cNvSpPr txBox="1"/>
          <p:nvPr/>
        </p:nvSpPr>
        <p:spPr>
          <a:xfrm>
            <a:off x="6789906" y="2838043"/>
            <a:ext cx="719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PWM</a:t>
            </a:r>
            <a:endParaRPr kumimoji="1" lang="zh-CN" altLang="en-US" sz="1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F0652FE-4572-0D40-A09A-6DA00E30CB75}"/>
              </a:ext>
            </a:extLst>
          </p:cNvPr>
          <p:cNvSpPr/>
          <p:nvPr/>
        </p:nvSpPr>
        <p:spPr>
          <a:xfrm>
            <a:off x="4747098" y="4076209"/>
            <a:ext cx="2042807" cy="914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FOC</a:t>
            </a:r>
            <a:r>
              <a:rPr kumimoji="1" lang="zh-CN" altLang="en-US" dirty="0"/>
              <a:t>控制板</a:t>
            </a:r>
          </a:p>
        </p:txBody>
      </p: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A325CD6A-21AC-4E44-9070-4F505EEFABA9}"/>
              </a:ext>
            </a:extLst>
          </p:cNvPr>
          <p:cNvCxnSpPr>
            <a:cxnSpLocks/>
            <a:stCxn id="23" idx="0"/>
            <a:endCxn id="9" idx="2"/>
          </p:cNvCxnSpPr>
          <p:nvPr/>
        </p:nvCxnSpPr>
        <p:spPr>
          <a:xfrm flipV="1">
            <a:off x="5768502" y="3735421"/>
            <a:ext cx="0" cy="3407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343D3264-1701-5C45-8243-8A7612BF1F75}"/>
              </a:ext>
            </a:extLst>
          </p:cNvPr>
          <p:cNvSpPr txBox="1"/>
          <p:nvPr/>
        </p:nvSpPr>
        <p:spPr>
          <a:xfrm>
            <a:off x="5768501" y="3735421"/>
            <a:ext cx="102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UART</a:t>
            </a:r>
            <a:endParaRPr kumimoji="1" lang="zh-CN" altLang="en-US" sz="1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1132F57-C79B-B645-80D3-84D491299026}"/>
              </a:ext>
            </a:extLst>
          </p:cNvPr>
          <p:cNvSpPr/>
          <p:nvPr/>
        </p:nvSpPr>
        <p:spPr>
          <a:xfrm>
            <a:off x="2762661" y="2714017"/>
            <a:ext cx="1605058" cy="102140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5V</a:t>
            </a:r>
            <a:r>
              <a:rPr kumimoji="1" lang="zh-CN" altLang="en-US" dirty="0"/>
              <a:t>稳压模块</a:t>
            </a:r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C7167E30-A0B8-F445-9604-00FF610BCB2A}"/>
              </a:ext>
            </a:extLst>
          </p:cNvPr>
          <p:cNvCxnSpPr>
            <a:stCxn id="29" idx="3"/>
            <a:endCxn id="9" idx="1"/>
          </p:cNvCxnSpPr>
          <p:nvPr/>
        </p:nvCxnSpPr>
        <p:spPr>
          <a:xfrm>
            <a:off x="4367719" y="3224719"/>
            <a:ext cx="379379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8DF58DEC-C7BF-5A44-8E75-F41969A4EEC0}"/>
              </a:ext>
            </a:extLst>
          </p:cNvPr>
          <p:cNvCxnSpPr>
            <a:cxnSpLocks/>
            <a:stCxn id="29" idx="2"/>
            <a:endCxn id="38" idx="0"/>
          </p:cNvCxnSpPr>
          <p:nvPr/>
        </p:nvCxnSpPr>
        <p:spPr>
          <a:xfrm flipH="1">
            <a:off x="3560330" y="3735421"/>
            <a:ext cx="4860" cy="3407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D6C06EA9-549F-CF4A-9136-8F56AB7A5519}"/>
              </a:ext>
            </a:extLst>
          </p:cNvPr>
          <p:cNvCxnSpPr>
            <a:cxnSpLocks/>
            <a:stCxn id="38" idx="3"/>
            <a:endCxn id="23" idx="1"/>
          </p:cNvCxnSpPr>
          <p:nvPr/>
        </p:nvCxnSpPr>
        <p:spPr>
          <a:xfrm>
            <a:off x="4362859" y="4533409"/>
            <a:ext cx="3842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BD5E24B3-8C1A-EC4D-BAD9-1961DA2C59DA}"/>
              </a:ext>
            </a:extLst>
          </p:cNvPr>
          <p:cNvSpPr/>
          <p:nvPr/>
        </p:nvSpPr>
        <p:spPr>
          <a:xfrm>
            <a:off x="2757801" y="4076209"/>
            <a:ext cx="160505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2S</a:t>
            </a:r>
            <a:r>
              <a:rPr kumimoji="1" lang="zh-CN" altLang="en-US" dirty="0"/>
              <a:t>锂电池</a:t>
            </a: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F5D213EB-20DD-0541-BF66-1D40C3888BF0}"/>
              </a:ext>
            </a:extLst>
          </p:cNvPr>
          <p:cNvSpPr/>
          <p:nvPr/>
        </p:nvSpPr>
        <p:spPr>
          <a:xfrm>
            <a:off x="7422204" y="3939211"/>
            <a:ext cx="1188396" cy="118839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电机</a:t>
            </a:r>
          </a:p>
        </p:txBody>
      </p: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CFDF84E8-4D12-0241-AEC6-F34443748548}"/>
              </a:ext>
            </a:extLst>
          </p:cNvPr>
          <p:cNvCxnSpPr>
            <a:stCxn id="23" idx="3"/>
            <a:endCxn id="51" idx="2"/>
          </p:cNvCxnSpPr>
          <p:nvPr/>
        </p:nvCxnSpPr>
        <p:spPr>
          <a:xfrm>
            <a:off x="6789905" y="4533409"/>
            <a:ext cx="632299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607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27FD27-693B-4444-9135-DF8B5362C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电机控制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4CC780C-4398-4F2C-876F-727F48D6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446653-69B8-4214-9496-A3686115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BEFC4B-8927-43C8-9AAC-540409642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843" y="1272619"/>
            <a:ext cx="5733644" cy="4242061"/>
          </a:xfrm>
          <a:prstGeom prst="rect">
            <a:avLst/>
          </a:prstGeom>
        </p:spPr>
      </p:pic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E4BF162F-308F-4A12-88E5-0E059B5E3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99" y="2817779"/>
            <a:ext cx="5220844" cy="276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56F0377-031E-41CC-AB67-CD1EB7436299}"/>
              </a:ext>
            </a:extLst>
          </p:cNvPr>
          <p:cNvSpPr txBox="1"/>
          <p:nvPr/>
        </p:nvSpPr>
        <p:spPr>
          <a:xfrm>
            <a:off x="669924" y="1392137"/>
            <a:ext cx="5220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FOC</a:t>
            </a:r>
            <a:r>
              <a:rPr lang="zh-CN" altLang="en-US" dirty="0"/>
              <a:t>（</a:t>
            </a:r>
            <a:r>
              <a:rPr lang="en-US" altLang="zh-CN" dirty="0"/>
              <a:t>Field Oriented Control</a:t>
            </a:r>
            <a:r>
              <a:rPr lang="zh-CN" altLang="en-US" dirty="0"/>
              <a:t>）：磁场定向控制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优点：电机转矩平稳、噪声小、效率高，并且具有高速的动态响应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3982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19B51-5147-42BE-AFE2-30B0C134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空载测试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FF3A4E-313F-4DD4-A0FD-4B14D80F2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515100"/>
            <a:ext cx="5938266" cy="206381"/>
          </a:xfrm>
        </p:spPr>
        <p:txBody>
          <a:bodyPr/>
          <a:lstStyle/>
          <a:p>
            <a:r>
              <a:rPr lang="zh-CN" altLang="en-US" dirty="0"/>
              <a:t>注：启动后画图工具数值就不变了，实际电机已停止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91CC59-B20C-4D3F-94FC-BF2C7F806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8C8460-AAB0-4A71-8BF2-4B2E56889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7053" y="3224160"/>
            <a:ext cx="3353434" cy="27951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B064B1-6C11-4ABA-9669-4E1CD83F92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1420" y="3224160"/>
            <a:ext cx="3353434" cy="2795179"/>
          </a:xfrm>
          <a:prstGeom prst="rect">
            <a:avLst/>
          </a:prstGeom>
        </p:spPr>
      </p:pic>
      <p:pic>
        <p:nvPicPr>
          <p:cNvPr id="8" name="883b6912cfc0e554474e7352ac532a78">
            <a:hlinkClick r:id="" action="ppaction://media"/>
            <a:extLst>
              <a:ext uri="{FF2B5EF4-FFF2-40B4-BE49-F238E27FC236}">
                <a16:creationId xmlns:a16="http://schemas.microsoft.com/office/drawing/2014/main" id="{60BD591E-B0C6-480E-819B-32F5CAB8B9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41421" y="1177490"/>
            <a:ext cx="3353434" cy="1886307"/>
          </a:xfrm>
          <a:prstGeom prst="rect">
            <a:avLst/>
          </a:prstGeom>
        </p:spPr>
      </p:pic>
      <p:pic>
        <p:nvPicPr>
          <p:cNvPr id="9" name="082395a2cbbf735ef6b36d3a6a6c7c54">
            <a:hlinkClick r:id="" action="ppaction://media"/>
            <a:extLst>
              <a:ext uri="{FF2B5EF4-FFF2-40B4-BE49-F238E27FC236}">
                <a16:creationId xmlns:a16="http://schemas.microsoft.com/office/drawing/2014/main" id="{B155A5E9-B453-4F2D-8D7F-8025FC5EF45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 rot="5400000">
            <a:off x="8893631" y="450912"/>
            <a:ext cx="1900277" cy="335343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A2AFE08-6C8C-43CE-B558-E8E820A85315}"/>
              </a:ext>
            </a:extLst>
          </p:cNvPr>
          <p:cNvSpPr txBox="1"/>
          <p:nvPr/>
        </p:nvSpPr>
        <p:spPr>
          <a:xfrm>
            <a:off x="671515" y="1380379"/>
            <a:ext cx="169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平稳启动测试：</a:t>
            </a:r>
            <a:endParaRPr lang="en-US" altLang="zh-CN" dirty="0"/>
          </a:p>
          <a:p>
            <a:r>
              <a:rPr lang="en-US" altLang="zh-CN" dirty="0"/>
              <a:t>4s</a:t>
            </a:r>
            <a:r>
              <a:rPr lang="zh-CN" altLang="en-US" dirty="0"/>
              <a:t>内</a:t>
            </a:r>
            <a:endParaRPr lang="en-US" altLang="zh-CN" dirty="0"/>
          </a:p>
          <a:p>
            <a:r>
              <a:rPr lang="en-US" altLang="zh-CN" dirty="0"/>
              <a:t>0-3300rpm</a:t>
            </a: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09E51A-DF94-4E62-8B8A-9BB5D3E31CEF}"/>
              </a:ext>
            </a:extLst>
          </p:cNvPr>
          <p:cNvSpPr txBox="1"/>
          <p:nvPr/>
        </p:nvSpPr>
        <p:spPr>
          <a:xfrm>
            <a:off x="6096000" y="1383060"/>
            <a:ext cx="19979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快速启动测试：</a:t>
            </a:r>
            <a:endParaRPr lang="en-US" altLang="zh-CN" dirty="0"/>
          </a:p>
          <a:p>
            <a:r>
              <a:rPr lang="en-US" altLang="zh-CN" dirty="0"/>
              <a:t>120ms</a:t>
            </a:r>
            <a:r>
              <a:rPr lang="zh-CN" altLang="en-US" dirty="0"/>
              <a:t>内</a:t>
            </a:r>
            <a:endParaRPr lang="en-US" altLang="zh-CN" dirty="0"/>
          </a:p>
          <a:p>
            <a:r>
              <a:rPr lang="en-US" altLang="zh-CN" dirty="0"/>
              <a:t>0-10000rpm</a:t>
            </a:r>
          </a:p>
          <a:p>
            <a:endParaRPr lang="en-US" altLang="zh-CN" dirty="0"/>
          </a:p>
          <a:p>
            <a:r>
              <a:rPr lang="zh-CN" altLang="en-US" dirty="0"/>
              <a:t>行程≈</a:t>
            </a:r>
            <a:r>
              <a:rPr lang="en-US" altLang="zh-CN" dirty="0"/>
              <a:t>0.12*10000/60/2=10(r)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689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6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71175-D067-4929-9A23-C6156B5E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带减速器测试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4FFBC5-18D1-4556-93D1-1D799E016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注：由于惯性，视频</a:t>
            </a:r>
            <a:r>
              <a:rPr lang="en-US" altLang="zh-CN" dirty="0"/>
              <a:t>2</a:t>
            </a:r>
            <a:r>
              <a:rPr lang="zh-CN" altLang="en-US" dirty="0"/>
              <a:t>大齿轮实际行程远多于设计值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4AFA86-442B-4D96-853E-CC3FD1FFE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4D4BEF-8C9F-4A0B-83E3-E99AF1BC49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/>
        </p:blipFill>
        <p:spPr>
          <a:xfrm>
            <a:off x="2439480" y="3193342"/>
            <a:ext cx="3395711" cy="2830418"/>
          </a:xfrm>
          <a:prstGeom prst="rect">
            <a:avLst/>
          </a:prstGeom>
        </p:spPr>
      </p:pic>
      <p:pic>
        <p:nvPicPr>
          <p:cNvPr id="6" name="72cbb9917905d8101ebb4e4a9fa1c8d4">
            <a:hlinkClick r:id="" action="ppaction://media"/>
            <a:extLst>
              <a:ext uri="{FF2B5EF4-FFF2-40B4-BE49-F238E27FC236}">
                <a16:creationId xmlns:a16="http://schemas.microsoft.com/office/drawing/2014/main" id="{ADC96E31-96DF-46CD-B673-9712AE08AC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39482" y="1148903"/>
            <a:ext cx="3395710" cy="1924236"/>
          </a:xfrm>
          <a:prstGeom prst="rect">
            <a:avLst/>
          </a:prstGeom>
        </p:spPr>
      </p:pic>
      <p:pic>
        <p:nvPicPr>
          <p:cNvPr id="7" name="bc9ae6b58f58fc8b15b32432adc119a5">
            <a:hlinkClick r:id="" action="ppaction://media"/>
            <a:extLst>
              <a:ext uri="{FF2B5EF4-FFF2-40B4-BE49-F238E27FC236}">
                <a16:creationId xmlns:a16="http://schemas.microsoft.com/office/drawing/2014/main" id="{DE56E6F6-9D79-4B99-B4E4-CC693E02765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24778" y="1148903"/>
            <a:ext cx="3395710" cy="19242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DFB8EF5-2226-4611-8EC1-A0AC95290B1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/>
        </p:blipFill>
        <p:spPr>
          <a:xfrm>
            <a:off x="8124776" y="3195698"/>
            <a:ext cx="3395711" cy="283041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8DBB61B-EA20-4132-A54B-6396DDDC52D7}"/>
              </a:ext>
            </a:extLst>
          </p:cNvPr>
          <p:cNvSpPr/>
          <p:nvPr/>
        </p:nvSpPr>
        <p:spPr>
          <a:xfrm>
            <a:off x="560992" y="1383060"/>
            <a:ext cx="17480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平稳启动测试：</a:t>
            </a:r>
            <a:endParaRPr lang="en-US" altLang="zh-CN" dirty="0"/>
          </a:p>
          <a:p>
            <a:r>
              <a:rPr lang="en-US" altLang="zh-CN" dirty="0"/>
              <a:t>2.5s</a:t>
            </a:r>
            <a:r>
              <a:rPr lang="zh-CN" altLang="en-US" dirty="0"/>
              <a:t>内</a:t>
            </a:r>
            <a:endParaRPr lang="en-US" altLang="zh-CN" dirty="0"/>
          </a:p>
          <a:p>
            <a:r>
              <a:rPr lang="en-US" altLang="zh-CN" dirty="0"/>
              <a:t>0-1000rpm</a:t>
            </a:r>
          </a:p>
          <a:p>
            <a:endParaRPr lang="en-US" altLang="zh-CN" dirty="0"/>
          </a:p>
          <a:p>
            <a:r>
              <a:rPr lang="zh-CN" altLang="en-US" dirty="0"/>
              <a:t>大齿轮约转</a:t>
            </a:r>
            <a:r>
              <a:rPr lang="en-US" altLang="zh-CN" dirty="0"/>
              <a:t>1</a:t>
            </a:r>
            <a:r>
              <a:rPr lang="zh-CN" altLang="en-US" dirty="0"/>
              <a:t>圈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9D4FD9-4CB4-40D1-B86B-FE4B3D489F18}"/>
              </a:ext>
            </a:extLst>
          </p:cNvPr>
          <p:cNvSpPr txBox="1"/>
          <p:nvPr/>
        </p:nvSpPr>
        <p:spPr>
          <a:xfrm>
            <a:off x="6096000" y="1383060"/>
            <a:ext cx="19979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快速启动测试：</a:t>
            </a:r>
            <a:endParaRPr lang="en-US" altLang="zh-CN" dirty="0"/>
          </a:p>
          <a:p>
            <a:r>
              <a:rPr lang="en-US" altLang="zh-CN" dirty="0"/>
              <a:t>120ms</a:t>
            </a:r>
            <a:r>
              <a:rPr lang="zh-CN" altLang="en-US" dirty="0"/>
              <a:t>内</a:t>
            </a:r>
            <a:endParaRPr lang="en-US" altLang="zh-CN" dirty="0"/>
          </a:p>
          <a:p>
            <a:r>
              <a:rPr lang="en-US" altLang="zh-CN" dirty="0"/>
              <a:t>0-10000rpm</a:t>
            </a:r>
          </a:p>
          <a:p>
            <a:endParaRPr lang="en-US" altLang="zh-CN" dirty="0"/>
          </a:p>
          <a:p>
            <a:r>
              <a:rPr lang="zh-CN" altLang="en-US" dirty="0"/>
              <a:t>行程≈</a:t>
            </a:r>
            <a:r>
              <a:rPr lang="en-US" altLang="zh-CN" dirty="0"/>
              <a:t>0.12*10000/60/2=10(r)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33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29E88-791E-44C5-B4A5-7E3A2BBD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A464BC-DBA9-437A-8D31-461A8F455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3C00EC-FBA6-425E-9483-1A397813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CCD72F-0E30-4F72-A2A2-292B176A47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33" r="2665"/>
          <a:stretch/>
        </p:blipFill>
        <p:spPr>
          <a:xfrm>
            <a:off x="5806612" y="1213174"/>
            <a:ext cx="5607973" cy="49212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8ED71A-F2D6-411F-B504-4E7BD875CBA2}"/>
              </a:ext>
            </a:extLst>
          </p:cNvPr>
          <p:cNvSpPr txBox="1"/>
          <p:nvPr/>
        </p:nvSpPr>
        <p:spPr>
          <a:xfrm>
            <a:off x="777415" y="1370757"/>
            <a:ext cx="37851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Ubuntu</a:t>
            </a:r>
            <a:r>
              <a:rPr lang="zh-CN" altLang="en-US" dirty="0"/>
              <a:t> </a:t>
            </a:r>
            <a:r>
              <a:rPr lang="en-US" altLang="zh-CN" dirty="0"/>
              <a:t>16.04+ROS Kinetic </a:t>
            </a:r>
            <a:r>
              <a:rPr lang="en-US" altLang="zh-CN" dirty="0">
                <a:sym typeface="Wingdings" panose="05000000000000000000" pitchFamily="2" charset="2"/>
              </a:rPr>
              <a:t>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OpenCV</a:t>
            </a:r>
            <a:r>
              <a:rPr lang="zh-CN" altLang="en-US" dirty="0">
                <a:sym typeface="Wingdings" panose="05000000000000000000" pitchFamily="2" charset="2"/>
              </a:rPr>
              <a:t>读取摄像头 </a:t>
            </a:r>
            <a:r>
              <a:rPr lang="en-US" altLang="zh-CN" dirty="0">
                <a:sym typeface="Wingdings" panose="05000000000000000000" pitchFamily="2" charset="2"/>
              </a:rPr>
              <a:t>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编译</a:t>
            </a:r>
            <a:r>
              <a:rPr lang="en-US" altLang="zh-CN" dirty="0">
                <a:sym typeface="Wingdings" panose="05000000000000000000" pitchFamily="2" charset="2"/>
              </a:rPr>
              <a:t>ORB-SLAM 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移植</a:t>
            </a:r>
            <a:r>
              <a:rPr lang="en-US" altLang="zh-CN" dirty="0">
                <a:sym typeface="Wingdings" panose="05000000000000000000" pitchFamily="2" charset="2"/>
              </a:rPr>
              <a:t>BNO080</a:t>
            </a:r>
            <a:r>
              <a:rPr lang="zh-CN" altLang="en-US" dirty="0">
                <a:sym typeface="Wingdings" panose="05000000000000000000" pitchFamily="2" charset="2"/>
              </a:rPr>
              <a:t>驱动 </a:t>
            </a:r>
            <a:r>
              <a:rPr lang="en-US" altLang="zh-CN" dirty="0">
                <a:sym typeface="Wingdings" panose="05000000000000000000" pitchFamily="2" charset="2"/>
              </a:rPr>
              <a:t>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BD3CD17-40AD-4229-9266-58DB29F405ED}"/>
              </a:ext>
            </a:extLst>
          </p:cNvPr>
          <p:cNvSpPr/>
          <p:nvPr/>
        </p:nvSpPr>
        <p:spPr>
          <a:xfrm>
            <a:off x="2114713" y="3848493"/>
            <a:ext cx="1250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zh-CN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zh-CN" dirty="0">
                <a:solidFill>
                  <a:schemeClr val="accent1"/>
                </a:solidFill>
                <a:sym typeface="Wingdings" panose="05000000000000000000" pitchFamily="2" charset="2"/>
              </a:rPr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1358490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8AD614-6521-4A76-B618-4439A6097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规划回顾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37AF8EE-3533-4A20-9184-D06B3C4B4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9" name="页脚占位符 2">
            <a:extLst>
              <a:ext uri="{FF2B5EF4-FFF2-40B4-BE49-F238E27FC236}">
                <a16:creationId xmlns:a16="http://schemas.microsoft.com/office/drawing/2014/main" id="{F7235D80-E45B-4F5D-99EA-6DECBD516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F56C209E-75F2-4B1B-959D-51FE8CCC4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A5C77C-B58A-46DA-BB91-1B327BA26CD9}"/>
              </a:ext>
            </a:extLst>
          </p:cNvPr>
          <p:cNvSpPr txBox="1"/>
          <p:nvPr/>
        </p:nvSpPr>
        <p:spPr>
          <a:xfrm>
            <a:off x="5024486" y="2921326"/>
            <a:ext cx="5335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2D050"/>
                </a:solidFill>
                <a:sym typeface="Wingdings" panose="05000000000000000000" pitchFamily="2" charset="2"/>
              </a:rPr>
              <a:t>································································</a:t>
            </a:r>
            <a:r>
              <a:rPr lang="zh-CN" altLang="en-US" dirty="0">
                <a:solidFill>
                  <a:srgbClr val="92D050"/>
                </a:solidFill>
                <a:sym typeface="Wingdings" panose="05000000000000000000" pitchFamily="2" charset="2"/>
              </a:rPr>
              <a:t></a:t>
            </a:r>
            <a:endParaRPr lang="zh-CN" altLang="en-US" dirty="0">
              <a:solidFill>
                <a:srgbClr val="92D05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B6F9E5-E43C-4621-AF25-FCB88CFAA346}"/>
              </a:ext>
            </a:extLst>
          </p:cNvPr>
          <p:cNvSpPr txBox="1"/>
          <p:nvPr/>
        </p:nvSpPr>
        <p:spPr>
          <a:xfrm>
            <a:off x="7486454" y="3620481"/>
            <a:ext cx="307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2D050"/>
                </a:solidFill>
                <a:sym typeface="Wingdings" panose="05000000000000000000" pitchFamily="2" charset="2"/>
              </a:rPr>
              <a:t>··························</a:t>
            </a:r>
            <a:r>
              <a:rPr lang="zh-CN" altLang="en-US" dirty="0">
                <a:solidFill>
                  <a:srgbClr val="92D050"/>
                </a:solidFill>
                <a:sym typeface="Wingdings" panose="05000000000000000000" pitchFamily="2" charset="2"/>
              </a:rPr>
              <a:t>进行中</a:t>
            </a:r>
            <a:endParaRPr lang="zh-CN" alt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82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2400" b="0" dirty="0"/>
              <a:t>感谢聆听</a:t>
            </a:r>
            <a:r>
              <a:rPr lang="en-US" altLang="zh-CN" sz="2400" b="0" dirty="0"/>
              <a:t>~</a:t>
            </a:r>
            <a:endParaRPr lang="zh-CN" altLang="en-US" sz="2400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946A5F7-F537-4434-9DF0-6849E234EDA4}"/>
              </a:ext>
            </a:extLst>
          </p:cNvPr>
          <p:cNvCxnSpPr>
            <a:cxnSpLocks/>
          </p:cNvCxnSpPr>
          <p:nvPr/>
        </p:nvCxnSpPr>
        <p:spPr>
          <a:xfrm>
            <a:off x="6207126" y="2127252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F408655-7B16-4C36-8089-D73A62DE8A3B}"/>
              </a:ext>
            </a:extLst>
          </p:cNvPr>
          <p:cNvCxnSpPr>
            <a:cxnSpLocks/>
          </p:cNvCxnSpPr>
          <p:nvPr/>
        </p:nvCxnSpPr>
        <p:spPr>
          <a:xfrm>
            <a:off x="6207126" y="4112630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硬件部分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元件选型</a:t>
            </a:r>
            <a:endParaRPr lang="en-US" altLang="zh-CN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机械设计</a:t>
            </a:r>
            <a:endParaRPr lang="en-US" altLang="zh-CN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选材制造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78549-547B-44E5-8938-2AC9E974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元件选型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F1C410-37C6-4786-B4DF-AA958FF3E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060ED3-0A4F-484D-91B8-B6317CE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E8ECD3-9F73-448E-BB95-B93EC5803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365" y="1211580"/>
            <a:ext cx="8615680" cy="4846320"/>
          </a:xfrm>
          <a:prstGeom prst="rect">
            <a:avLst/>
          </a:prstGeom>
        </p:spPr>
      </p:pic>
      <p:pic>
        <p:nvPicPr>
          <p:cNvPr id="1026" name="Picture 2" descr="http://wiki.friendlyarm.com/wiki/images/d/dd/NanoPi-Duo2-layout.jpg">
            <a:extLst>
              <a:ext uri="{FF2B5EF4-FFF2-40B4-BE49-F238E27FC236}">
                <a16:creationId xmlns:a16="http://schemas.microsoft.com/office/drawing/2014/main" id="{4C0D53F1-B10E-4D13-B452-316C2E0D8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59" y="1392464"/>
            <a:ext cx="2690349" cy="16781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98D456E-75FF-4722-9AC1-9D6E3E2B0BD4}"/>
              </a:ext>
            </a:extLst>
          </p:cNvPr>
          <p:cNvSpPr txBox="1"/>
          <p:nvPr/>
        </p:nvSpPr>
        <p:spPr>
          <a:xfrm>
            <a:off x="669924" y="1080026"/>
            <a:ext cx="3063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NanoPi</a:t>
            </a:r>
            <a:r>
              <a:rPr lang="en-US" altLang="zh-CN" dirty="0"/>
              <a:t> Duo2 </a:t>
            </a:r>
            <a:r>
              <a:rPr lang="zh-CN" altLang="en-US" dirty="0"/>
              <a:t>全志</a:t>
            </a:r>
            <a:r>
              <a:rPr lang="en-US" altLang="zh-CN" dirty="0"/>
              <a:t>H3</a:t>
            </a:r>
            <a:r>
              <a:rPr lang="zh-CN" altLang="en-US" dirty="0"/>
              <a:t>开发板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0ECD416-9086-4D19-AF48-30E73EBDC1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18" b="15978"/>
          <a:stretch/>
        </p:blipFill>
        <p:spPr>
          <a:xfrm>
            <a:off x="3971201" y="2416868"/>
            <a:ext cx="1415999" cy="645749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F81F4EF-B431-457B-914A-A789F0A518FD}"/>
              </a:ext>
            </a:extLst>
          </p:cNvPr>
          <p:cNvCxnSpPr>
            <a:cxnSpLocks/>
          </p:cNvCxnSpPr>
          <p:nvPr/>
        </p:nvCxnSpPr>
        <p:spPr>
          <a:xfrm>
            <a:off x="5387200" y="2332978"/>
            <a:ext cx="8305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EB575FF-1935-4066-BAD4-7C12FCF1F258}"/>
              </a:ext>
            </a:extLst>
          </p:cNvPr>
          <p:cNvSpPr txBox="1"/>
          <p:nvPr/>
        </p:nvSpPr>
        <p:spPr>
          <a:xfrm>
            <a:off x="3808214" y="214076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2S</a:t>
            </a:r>
            <a:r>
              <a:rPr lang="zh-CN" altLang="en-US" dirty="0"/>
              <a:t>航模锂电池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8DBBB74-077B-49C6-9778-81C91E63932B}"/>
              </a:ext>
            </a:extLst>
          </p:cNvPr>
          <p:cNvSpPr txBox="1"/>
          <p:nvPr/>
        </p:nvSpPr>
        <p:spPr>
          <a:xfrm>
            <a:off x="7650760" y="1392464"/>
            <a:ext cx="179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OV5640</a:t>
            </a:r>
            <a:r>
              <a:rPr lang="zh-CN" altLang="en-US" dirty="0"/>
              <a:t>摄像头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9AC71F26-4E96-4C20-87E1-98D4E64812F9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7080308" y="1577130"/>
            <a:ext cx="570452" cy="3439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BAEAFA6F-D36C-4C56-B33B-AA51D498930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4" t="34820" r="35237" b="24177"/>
          <a:stretch/>
        </p:blipFill>
        <p:spPr>
          <a:xfrm>
            <a:off x="9268607" y="1392464"/>
            <a:ext cx="437278" cy="52659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A294DB9-4034-4DD2-BA51-4C84084230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175" y="2691874"/>
            <a:ext cx="1080026" cy="1080026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853767DB-7FE5-4B13-9EDE-88F3E1CD5B54}"/>
              </a:ext>
            </a:extLst>
          </p:cNvPr>
          <p:cNvSpPr txBox="1"/>
          <p:nvPr/>
        </p:nvSpPr>
        <p:spPr>
          <a:xfrm>
            <a:off x="10436264" y="2338734"/>
            <a:ext cx="161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4.3g</a:t>
            </a:r>
            <a:r>
              <a:rPr lang="zh-CN" altLang="en-US" dirty="0"/>
              <a:t>数字舵机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81056ACB-11FA-4D9D-AAA1-444E901D5E0E}"/>
              </a:ext>
            </a:extLst>
          </p:cNvPr>
          <p:cNvCxnSpPr>
            <a:cxnSpLocks/>
          </p:cNvCxnSpPr>
          <p:nvPr/>
        </p:nvCxnSpPr>
        <p:spPr>
          <a:xfrm flipH="1">
            <a:off x="7574031" y="2523400"/>
            <a:ext cx="28502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" name="图片 39">
            <a:extLst>
              <a:ext uri="{FF2B5EF4-FFF2-40B4-BE49-F238E27FC236}">
                <a16:creationId xmlns:a16="http://schemas.microsoft.com/office/drawing/2014/main" id="{7D044BCF-A380-48D4-BEE4-043837ABAC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364" y="3251239"/>
            <a:ext cx="1141350" cy="1141350"/>
          </a:xfrm>
          <a:prstGeom prst="rect">
            <a:avLst/>
          </a:prstGeom>
        </p:spPr>
      </p:pic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81DBEDB-12DE-45EF-B3E0-433A8D056BA0}"/>
              </a:ext>
            </a:extLst>
          </p:cNvPr>
          <p:cNvCxnSpPr>
            <a:cxnSpLocks/>
          </p:cNvCxnSpPr>
          <p:nvPr/>
        </p:nvCxnSpPr>
        <p:spPr>
          <a:xfrm flipV="1">
            <a:off x="3181022" y="2937502"/>
            <a:ext cx="2964388" cy="376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图片 51">
            <a:extLst>
              <a:ext uri="{FF2B5EF4-FFF2-40B4-BE49-F238E27FC236}">
                <a16:creationId xmlns:a16="http://schemas.microsoft.com/office/drawing/2014/main" id="{EC20F366-7CD6-40B0-A61C-B8CD19B2D0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0111" y="4392589"/>
            <a:ext cx="1330151" cy="1618351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C068BE94-606E-4F02-AFD4-E900A74F1D75}"/>
              </a:ext>
            </a:extLst>
          </p:cNvPr>
          <p:cNvSpPr txBox="1"/>
          <p:nvPr/>
        </p:nvSpPr>
        <p:spPr>
          <a:xfrm>
            <a:off x="10327205" y="4023257"/>
            <a:ext cx="183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FOC</a:t>
            </a:r>
            <a:r>
              <a:rPr lang="zh-CN" altLang="en-US" dirty="0"/>
              <a:t>电机控制板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1134EE5B-689A-4872-A8C4-FB41E95616F7}"/>
              </a:ext>
            </a:extLst>
          </p:cNvPr>
          <p:cNvCxnSpPr>
            <a:cxnSpLocks/>
          </p:cNvCxnSpPr>
          <p:nvPr/>
        </p:nvCxnSpPr>
        <p:spPr>
          <a:xfrm>
            <a:off x="3733101" y="1264855"/>
            <a:ext cx="2362899" cy="5639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62E1117-923D-4F9D-AF42-A6988BE1AAE2}"/>
              </a:ext>
            </a:extLst>
          </p:cNvPr>
          <p:cNvCxnSpPr>
            <a:cxnSpLocks/>
          </p:cNvCxnSpPr>
          <p:nvPr/>
        </p:nvCxnSpPr>
        <p:spPr>
          <a:xfrm flipH="1" flipV="1">
            <a:off x="6702804" y="2774758"/>
            <a:ext cx="3624402" cy="14365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2A558393-9541-442C-A3BC-4A59C050124F}"/>
              </a:ext>
            </a:extLst>
          </p:cNvPr>
          <p:cNvSpPr txBox="1"/>
          <p:nvPr/>
        </p:nvSpPr>
        <p:spPr>
          <a:xfrm>
            <a:off x="3558408" y="4240118"/>
            <a:ext cx="265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机翼：碳纤维杆</a:t>
            </a:r>
            <a:r>
              <a:rPr lang="en-US" altLang="zh-CN" dirty="0"/>
              <a:t>+</a:t>
            </a:r>
            <a:r>
              <a:rPr lang="zh-CN" altLang="en-US" dirty="0"/>
              <a:t>风筝皮</a:t>
            </a: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139621C4-C888-4373-A371-4D26FCD3D82E}"/>
              </a:ext>
            </a:extLst>
          </p:cNvPr>
          <p:cNvCxnSpPr/>
          <p:nvPr/>
        </p:nvCxnSpPr>
        <p:spPr>
          <a:xfrm flipV="1">
            <a:off x="4914550" y="3571869"/>
            <a:ext cx="0" cy="657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5" name="直接箭头连接符 1024">
            <a:extLst>
              <a:ext uri="{FF2B5EF4-FFF2-40B4-BE49-F238E27FC236}">
                <a16:creationId xmlns:a16="http://schemas.microsoft.com/office/drawing/2014/main" id="{793CF7F3-1B73-470A-96BA-4E8A1D404F12}"/>
              </a:ext>
            </a:extLst>
          </p:cNvPr>
          <p:cNvCxnSpPr/>
          <p:nvPr/>
        </p:nvCxnSpPr>
        <p:spPr>
          <a:xfrm flipV="1">
            <a:off x="6145410" y="3736779"/>
            <a:ext cx="0" cy="11325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6F09B86D-D02A-4D77-85A3-20E713C20C1C}"/>
              </a:ext>
            </a:extLst>
          </p:cNvPr>
          <p:cNvSpPr txBox="1"/>
          <p:nvPr/>
        </p:nvSpPr>
        <p:spPr>
          <a:xfrm>
            <a:off x="4722614" y="4897915"/>
            <a:ext cx="2188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铝合金</a:t>
            </a:r>
            <a:r>
              <a:rPr lang="en-US" altLang="zh-CN" dirty="0"/>
              <a:t>CNC</a:t>
            </a:r>
            <a:r>
              <a:rPr lang="zh-CN" altLang="en-US" dirty="0"/>
              <a:t>减速器</a:t>
            </a:r>
            <a:endParaRPr lang="en-US" altLang="zh-CN" dirty="0"/>
          </a:p>
          <a:p>
            <a:r>
              <a:rPr lang="zh-CN" altLang="en-US" dirty="0"/>
              <a:t>（减速比</a:t>
            </a:r>
            <a:r>
              <a:rPr lang="en-US" altLang="zh-CN" dirty="0"/>
              <a:t>19.6:1</a:t>
            </a:r>
            <a:r>
              <a:rPr lang="zh-CN" altLang="en-US" dirty="0"/>
              <a:t>）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4A936AA-F5D9-475C-9CC2-86135CDE6E4A}"/>
              </a:ext>
            </a:extLst>
          </p:cNvPr>
          <p:cNvSpPr txBox="1"/>
          <p:nvPr/>
        </p:nvSpPr>
        <p:spPr>
          <a:xfrm>
            <a:off x="8337877" y="4369928"/>
            <a:ext cx="143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3D</a:t>
            </a:r>
            <a:r>
              <a:rPr lang="zh-CN" altLang="en-US" dirty="0"/>
              <a:t>打印接头</a:t>
            </a:r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7E90DE7B-A5B9-4AB8-AD63-74F07C7C2809}"/>
              </a:ext>
            </a:extLst>
          </p:cNvPr>
          <p:cNvCxnSpPr>
            <a:cxnSpLocks/>
          </p:cNvCxnSpPr>
          <p:nvPr/>
        </p:nvCxnSpPr>
        <p:spPr>
          <a:xfrm flipH="1" flipV="1">
            <a:off x="8236852" y="2218997"/>
            <a:ext cx="633350" cy="2137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82DA09E0-A651-4D05-AB26-040E88D4372C}"/>
              </a:ext>
            </a:extLst>
          </p:cNvPr>
          <p:cNvCxnSpPr>
            <a:cxnSpLocks/>
          </p:cNvCxnSpPr>
          <p:nvPr/>
        </p:nvCxnSpPr>
        <p:spPr>
          <a:xfrm flipH="1" flipV="1">
            <a:off x="6251014" y="3282648"/>
            <a:ext cx="2065661" cy="12717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34" name="文本框 1033">
            <a:extLst>
              <a:ext uri="{FF2B5EF4-FFF2-40B4-BE49-F238E27FC236}">
                <a16:creationId xmlns:a16="http://schemas.microsoft.com/office/drawing/2014/main" id="{9FD1A9AE-373D-495D-B6F1-A43E2E91D6A9}"/>
              </a:ext>
            </a:extLst>
          </p:cNvPr>
          <p:cNvSpPr txBox="1"/>
          <p:nvPr/>
        </p:nvSpPr>
        <p:spPr>
          <a:xfrm>
            <a:off x="7197754" y="5036414"/>
            <a:ext cx="239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主体结构：碳纤维板</a:t>
            </a:r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8A139655-65E0-4C85-8009-13B19CB0A1DE}"/>
              </a:ext>
            </a:extLst>
          </p:cNvPr>
          <p:cNvCxnSpPr>
            <a:cxnSpLocks/>
          </p:cNvCxnSpPr>
          <p:nvPr/>
        </p:nvCxnSpPr>
        <p:spPr>
          <a:xfrm flipH="1" flipV="1">
            <a:off x="7481873" y="3251239"/>
            <a:ext cx="539329" cy="18006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FCDEFAD9-3CFF-46CE-8D1C-C94852EA4B35}"/>
              </a:ext>
            </a:extLst>
          </p:cNvPr>
          <p:cNvCxnSpPr>
            <a:cxnSpLocks/>
          </p:cNvCxnSpPr>
          <p:nvPr/>
        </p:nvCxnSpPr>
        <p:spPr>
          <a:xfrm flipH="1" flipV="1">
            <a:off x="6501829" y="2820555"/>
            <a:ext cx="1403613" cy="22143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2D763E08-ABB7-4FFC-8855-B7EEA66C9C9A}"/>
              </a:ext>
            </a:extLst>
          </p:cNvPr>
          <p:cNvCxnSpPr>
            <a:cxnSpLocks/>
          </p:cNvCxnSpPr>
          <p:nvPr/>
        </p:nvCxnSpPr>
        <p:spPr>
          <a:xfrm flipH="1" flipV="1">
            <a:off x="6848820" y="4340874"/>
            <a:ext cx="890295" cy="6940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0B5431E0-DBD9-4221-8B33-64AA0DDBF56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9" t="28328" r="16002" b="30325"/>
          <a:stretch/>
        </p:blipFill>
        <p:spPr>
          <a:xfrm>
            <a:off x="845981" y="5091543"/>
            <a:ext cx="768515" cy="469725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27DF5FE6-2762-4B91-9ACA-102F5FF1DF52}"/>
              </a:ext>
            </a:extLst>
          </p:cNvPr>
          <p:cNvSpPr txBox="1"/>
          <p:nvPr/>
        </p:nvSpPr>
        <p:spPr>
          <a:xfrm>
            <a:off x="1561436" y="3129276"/>
            <a:ext cx="161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2305</a:t>
            </a:r>
            <a:r>
              <a:rPr lang="zh-CN" altLang="en-US" dirty="0"/>
              <a:t>无刷电机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09D798-ADA3-479A-A418-34CDDA669886}"/>
              </a:ext>
            </a:extLst>
          </p:cNvPr>
          <p:cNvSpPr txBox="1"/>
          <p:nvPr/>
        </p:nvSpPr>
        <p:spPr>
          <a:xfrm>
            <a:off x="727522" y="4452440"/>
            <a:ext cx="1231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BNO080</a:t>
            </a:r>
          </a:p>
          <a:p>
            <a:r>
              <a:rPr lang="zh-CN" altLang="en-US" dirty="0"/>
              <a:t>九轴</a:t>
            </a:r>
            <a:r>
              <a:rPr lang="en-US" altLang="zh-CN" dirty="0"/>
              <a:t>IMU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5901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BB13D8-EB45-4D97-AD35-77617C5A7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AB6EDC-6B95-4E99-84C5-47756941E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altLang="zh-CN" dirty="0">
                <a:hlinkClick r:id="rId2" action="ppaction://hlinkfile"/>
              </a:rPr>
              <a:t>[</a:t>
            </a:r>
            <a:r>
              <a:rPr lang="zh-CN" altLang="en-US" dirty="0">
                <a:hlinkClick r:id="rId2" action="ppaction://hlinkfile"/>
              </a:rPr>
              <a:t>点击此处打开</a:t>
            </a:r>
            <a:r>
              <a:rPr lang="en-US" altLang="zh-CN" dirty="0">
                <a:hlinkClick r:id="rId2" action="ppaction://hlinkfile"/>
              </a:rPr>
              <a:t>SolidWorks]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BDDFDD-E25A-4BD9-BF19-3444C0DC6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C137BB-8106-407D-9C58-569FE39C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8064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27FD27-693B-4444-9135-DF8B5362C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仿真视频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4CC780C-4398-4F2C-876F-727F48D6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446653-69B8-4214-9496-A3686115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5" name="animation2">
            <a:hlinkClick r:id="" action="ppaction://media"/>
            <a:extLst>
              <a:ext uri="{FF2B5EF4-FFF2-40B4-BE49-F238E27FC236}">
                <a16:creationId xmlns:a16="http://schemas.microsoft.com/office/drawing/2014/main" id="{CDDAC452-4386-4D3D-BC26-AC72AE017D9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9923" y="1409243"/>
            <a:ext cx="5262363" cy="2960079"/>
          </a:xfrm>
          <a:prstGeom prst="rect">
            <a:avLst/>
          </a:prstGeom>
        </p:spPr>
      </p:pic>
      <p:pic>
        <p:nvPicPr>
          <p:cNvPr id="7" name="explode">
            <a:hlinkClick r:id="" action="ppaction://media"/>
            <a:extLst>
              <a:ext uri="{FF2B5EF4-FFF2-40B4-BE49-F238E27FC236}">
                <a16:creationId xmlns:a16="http://schemas.microsoft.com/office/drawing/2014/main" id="{1C082701-C0F0-428B-ACDB-C0C0BCF7041A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60182" y="1410277"/>
            <a:ext cx="5260306" cy="296007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D038BCF-A630-464A-A126-499A367BEE89}"/>
              </a:ext>
            </a:extLst>
          </p:cNvPr>
          <p:cNvSpPr txBox="1"/>
          <p:nvPr/>
        </p:nvSpPr>
        <p:spPr>
          <a:xfrm>
            <a:off x="1740181" y="4537710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跳跃运动 </a:t>
            </a:r>
            <a:r>
              <a:rPr lang="en-US" altLang="zh-CN" dirty="0"/>
              <a:t>&amp;&amp; </a:t>
            </a:r>
            <a:r>
              <a:rPr lang="zh-CN" altLang="en-US" dirty="0"/>
              <a:t>伸展运动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7F5A67-8061-4450-B8AF-1835763A5D60}"/>
              </a:ext>
            </a:extLst>
          </p:cNvPr>
          <p:cNvSpPr txBox="1"/>
          <p:nvPr/>
        </p:nvSpPr>
        <p:spPr>
          <a:xfrm>
            <a:off x="8012430" y="4537710"/>
            <a:ext cx="232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拆解动画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458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BCE46-06F9-4402-8950-B190AE81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制造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684510-85E1-4628-B160-16848C210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61350D-5583-4A7A-9DDD-994B83754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03A30A-3A43-4695-9B75-903245F4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82" y="1440180"/>
            <a:ext cx="4494946" cy="36804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E12550-2F20-42EF-AABE-6CCD5B7FDD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538" y="1440180"/>
            <a:ext cx="4907280" cy="368046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D2110C9-E075-49CF-B82C-8F09E6267335}"/>
              </a:ext>
            </a:extLst>
          </p:cNvPr>
          <p:cNvSpPr txBox="1"/>
          <p:nvPr/>
        </p:nvSpPr>
        <p:spPr>
          <a:xfrm>
            <a:off x="7115823" y="5210294"/>
            <a:ext cx="339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碳纤维板（组装前忘拍照了）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523276-0EF5-448F-ADC9-C5084348225C}"/>
              </a:ext>
            </a:extLst>
          </p:cNvPr>
          <p:cNvSpPr txBox="1"/>
          <p:nvPr/>
        </p:nvSpPr>
        <p:spPr>
          <a:xfrm>
            <a:off x="1475300" y="5210294"/>
            <a:ext cx="339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切割</a:t>
            </a:r>
            <a:r>
              <a:rPr lang="en-US" altLang="zh-CN" dirty="0"/>
              <a:t>CAD</a:t>
            </a:r>
            <a:r>
              <a:rPr lang="zh-CN" altLang="en-US" dirty="0"/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3763944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BCE46-06F9-4402-8950-B190AE81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制造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684510-85E1-4628-B160-16848C210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61350D-5583-4A7A-9DDD-994B83754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03A30A-3A43-4695-9B75-903245F43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1489943"/>
            <a:ext cx="5264976" cy="35809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E12550-2F20-42EF-AABE-6CCD5B7FDD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22712" y="893121"/>
            <a:ext cx="3580933" cy="477457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D2110C9-E075-49CF-B82C-8F09E6267335}"/>
              </a:ext>
            </a:extLst>
          </p:cNvPr>
          <p:cNvSpPr txBox="1"/>
          <p:nvPr/>
        </p:nvSpPr>
        <p:spPr>
          <a:xfrm>
            <a:off x="7115823" y="5183391"/>
            <a:ext cx="339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3D</a:t>
            </a:r>
            <a:r>
              <a:rPr lang="zh-CN" altLang="en-US" dirty="0"/>
              <a:t>打印接头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523276-0EF5-448F-ADC9-C5084348225C}"/>
              </a:ext>
            </a:extLst>
          </p:cNvPr>
          <p:cNvSpPr txBox="1"/>
          <p:nvPr/>
        </p:nvSpPr>
        <p:spPr>
          <a:xfrm>
            <a:off x="1605057" y="5183391"/>
            <a:ext cx="339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模型预览</a:t>
            </a:r>
          </a:p>
        </p:txBody>
      </p:sp>
    </p:spTree>
    <p:extLst>
      <p:ext uri="{BB962C8B-B14F-4D97-AF65-F5344CB8AC3E}">
        <p14:creationId xmlns:p14="http://schemas.microsoft.com/office/powerpoint/2010/main" val="3939366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BCE46-06F9-4402-8950-B190AE81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制造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684510-85E1-4628-B160-16848C210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61350D-5583-4A7A-9DDD-994B83754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03A30A-3A43-4695-9B75-903245F43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47" b="34153"/>
          <a:stretch/>
        </p:blipFill>
        <p:spPr>
          <a:xfrm>
            <a:off x="6745908" y="1752431"/>
            <a:ext cx="4774579" cy="335313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4523276-0EF5-448F-ADC9-C5084348225C}"/>
              </a:ext>
            </a:extLst>
          </p:cNvPr>
          <p:cNvSpPr txBox="1"/>
          <p:nvPr/>
        </p:nvSpPr>
        <p:spPr>
          <a:xfrm>
            <a:off x="1826577" y="5256335"/>
            <a:ext cx="339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减速器模型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38F696-2797-4224-B8FD-CD562235D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0" r="3422"/>
          <a:stretch/>
        </p:blipFill>
        <p:spPr>
          <a:xfrm>
            <a:off x="669925" y="1752431"/>
            <a:ext cx="5708015" cy="335313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355F6B1-9E32-4088-BBA6-601DBE5BBFB8}"/>
              </a:ext>
            </a:extLst>
          </p:cNvPr>
          <p:cNvSpPr txBox="1"/>
          <p:nvPr/>
        </p:nvSpPr>
        <p:spPr>
          <a:xfrm>
            <a:off x="7435842" y="5245226"/>
            <a:ext cx="339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CNC</a:t>
            </a:r>
            <a:r>
              <a:rPr lang="zh-CN" altLang="en-US" dirty="0"/>
              <a:t>铝合金</a:t>
            </a:r>
          </a:p>
        </p:txBody>
      </p:sp>
    </p:spTree>
    <p:extLst>
      <p:ext uri="{BB962C8B-B14F-4D97-AF65-F5344CB8AC3E}">
        <p14:creationId xmlns:p14="http://schemas.microsoft.com/office/powerpoint/2010/main" val="2967250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29C157-1675-4047-AD78-43589EA30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制造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955AF42-17C3-4B41-9228-14FB39F47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E280A5-2AFD-4DDD-92C9-F1F2746E7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41E9FA-C4C6-45C4-A91A-E7A8F70F90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4901" y="718401"/>
            <a:ext cx="3896216" cy="51949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D09BAE-41A7-426C-A547-7F246EC59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4" y="1367770"/>
            <a:ext cx="5181721" cy="38962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66EC49-0615-4174-930F-CA897F285448}"/>
              </a:ext>
            </a:extLst>
          </p:cNvPr>
          <p:cNvSpPr txBox="1"/>
          <p:nvPr/>
        </p:nvSpPr>
        <p:spPr>
          <a:xfrm>
            <a:off x="7168680" y="5263987"/>
            <a:ext cx="339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半成品实物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9B9EF5-6D82-4906-AC3B-1BFDE012317E}"/>
              </a:ext>
            </a:extLst>
          </p:cNvPr>
          <p:cNvSpPr txBox="1"/>
          <p:nvPr/>
        </p:nvSpPr>
        <p:spPr>
          <a:xfrm>
            <a:off x="1628612" y="5263987"/>
            <a:ext cx="339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机翼设计图</a:t>
            </a:r>
          </a:p>
        </p:txBody>
      </p:sp>
    </p:spTree>
    <p:extLst>
      <p:ext uri="{BB962C8B-B14F-4D97-AF65-F5344CB8AC3E}">
        <p14:creationId xmlns:p14="http://schemas.microsoft.com/office/powerpoint/2010/main" val="13996347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#2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1951</TotalTime>
  <Words>321</Words>
  <Application>Microsoft Macintosh PowerPoint</Application>
  <PresentationFormat>宽屏</PresentationFormat>
  <Paragraphs>109</Paragraphs>
  <Slides>18</Slides>
  <Notes>1</Notes>
  <HiddenSlides>0</HiddenSlides>
  <MMClips>6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等线</vt:lpstr>
      <vt:lpstr>等线 Light</vt:lpstr>
      <vt:lpstr>Arial</vt:lpstr>
      <vt:lpstr>Calibri</vt:lpstr>
      <vt:lpstr>Office 主题​​</vt:lpstr>
      <vt:lpstr>小型仿生跳跃滑翔运动装置 – 中期答辩</vt:lpstr>
      <vt:lpstr>硬件部分</vt:lpstr>
      <vt:lpstr>元件选型</vt:lpstr>
      <vt:lpstr>模型展示</vt:lpstr>
      <vt:lpstr>仿真视频</vt:lpstr>
      <vt:lpstr>制造</vt:lpstr>
      <vt:lpstr>制造</vt:lpstr>
      <vt:lpstr>制造</vt:lpstr>
      <vt:lpstr>制造</vt:lpstr>
      <vt:lpstr>制造</vt:lpstr>
      <vt:lpstr>软件部分</vt:lpstr>
      <vt:lpstr>PowerPoint 演示文稿</vt:lpstr>
      <vt:lpstr>电机控制</vt:lpstr>
      <vt:lpstr>空载测试</vt:lpstr>
      <vt:lpstr>带减速器测试</vt:lpstr>
      <vt:lpstr>嵌入式系统</vt:lpstr>
      <vt:lpstr>规划回顾</vt:lpstr>
      <vt:lpstr>感谢聆听~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Microsoft Office User</cp:lastModifiedBy>
  <cp:revision>59</cp:revision>
  <cp:lastPrinted>2018-02-05T16:00:00Z</cp:lastPrinted>
  <dcterms:created xsi:type="dcterms:W3CDTF">2018-02-05T16:00:00Z</dcterms:created>
  <dcterms:modified xsi:type="dcterms:W3CDTF">2020-05-21T08:34:29Z</dcterms:modified>
  <cp:category>business proposal;oral defense;training courseware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a18adb86-5929-4bf5-a1c6-bcf101f86030</vt:lpwstr>
  </property>
</Properties>
</file>